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92" r:id="rId14"/>
    <p:sldId id="274" r:id="rId15"/>
    <p:sldId id="269" r:id="rId16"/>
    <p:sldId id="259" r:id="rId17"/>
    <p:sldId id="275" r:id="rId18"/>
    <p:sldId id="276" r:id="rId19"/>
    <p:sldId id="277" r:id="rId20"/>
    <p:sldId id="293" r:id="rId21"/>
    <p:sldId id="278" r:id="rId22"/>
    <p:sldId id="260" r:id="rId23"/>
    <p:sldId id="282" r:id="rId24"/>
    <p:sldId id="283" r:id="rId25"/>
    <p:sldId id="284" r:id="rId26"/>
    <p:sldId id="294" r:id="rId27"/>
    <p:sldId id="285" r:id="rId28"/>
    <p:sldId id="288" r:id="rId29"/>
    <p:sldId id="287" r:id="rId30"/>
    <p:sldId id="261" r:id="rId31"/>
    <p:sldId id="279" r:id="rId32"/>
    <p:sldId id="262" r:id="rId33"/>
    <p:sldId id="263" r:id="rId34"/>
    <p:sldId id="291" r:id="rId35"/>
    <p:sldId id="290" r:id="rId36"/>
    <p:sldId id="289" r:id="rId37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6197"/>
  </p:normalViewPr>
  <p:slideViewPr>
    <p:cSldViewPr snapToGrid="0" snapToObjects="1">
      <p:cViewPr>
        <p:scale>
          <a:sx n="94" d="100"/>
          <a:sy n="94" d="100"/>
        </p:scale>
        <p:origin x="-36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CD5D1-6684-C648-8359-45DA48A7733A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4C68-08B8-A940-95DE-3E6742A64D29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183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primary outcome was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favorable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neurologic outcome within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months, defined as a Pittsburgh cerebral-performance category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1 (good recovery) or 2 (moderate disability) on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fivecategory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scale; the other categories were 3 (severe disability), 4 (a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vegetative state), and 5 (death).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21-23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neurologic outcome was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 without knowledge of the patient’s treatment assignment.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good recovery or moderate disability had sufficient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cerebral function to live independently and work at least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part-time.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 end points were overall mortality at six months and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rate of complications during the first seven days after cardiac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arrest. Bleeding of any severity, pneumonia, sepsis, pancreatitis, renal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failure, pulmonary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seizures, arrhythmias, and pressure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sores were recorded. Since an individual patient might have more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 one complication at a time, the occurrence of at least one complication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any kind per patient was also documented.</a:t>
            </a:r>
          </a:p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4C68-08B8-A940-95DE-3E6742A64D29}" type="slidenum">
              <a:rPr lang="en-IS" smtClean="0"/>
              <a:t>10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2490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4C68-08B8-A940-95DE-3E6742A64D29}" type="slidenum">
              <a:rPr lang="en-IS" smtClean="0"/>
              <a:t>13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76569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surviving patients were followed until 180 days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enrollment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last patient. The primary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 was all-cause mortality through the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of the trial. The main secondary outcome was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composite of poor neurologic function or death,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as a Cerebral Performance Category17,18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(CPC) of 3 to 5 and a score of 4 to 6 on the modified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Rankin scale,19,20 at or around 180 days. The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CPC scale ranges from 1 to 5, with 1 representing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cerebral performance or minor disability,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moderate disability, 3 severe disability, 4 coma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vegetative state, and 5 brain death. Scores 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modified Rankin scale range from 0 to 6,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0 representing no symptoms, 1 no clinically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disability, 2 slight disability, 3 moderate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disability, 4 moderately severe disability, 5 severe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disability, and 6 death. Mortality at 180 days and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neurologic scores were also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separately. Other secondary outcomes were the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CPC at discharge from the ICU and from the hospital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best (numerically lowest) reported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CPC during the trial period. Predefined serious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adverse events21 were recorded up to day 7 in the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ICU. Data collection and verification for all trial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and for the outcome measures are described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Supplementary Appendix.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 Analysis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estimated that a sample of 900 patients would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90% power to detect a 20% reduction 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hazard ratio for death in the 33°C group as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with the 36°C group, at a two-sided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 level of 0.05. Alternatively, to detect a relative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reduction of 20%, with the assumption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 mortality of 44% in the 33°C group versus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55% in the 36°C group, a sample of 850 patients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be needed. On the basis of these assumptions,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sample of 950 patients was chosen, to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for a loss to follow-up of 50 patients.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principal trial analyses were performed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modified intention-to-treat population,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as all randomly assigned patients except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withdrawing consent for use of all trial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and those not fulfilling inclusion criteria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never receiving the intervention.22 Additional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analyses were performed in the intention-to-treat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population, which included all randomly assigned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except those withdrawing consent, and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per-protocol population, which excluded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one or more major protocol violations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(listed in the Supplementary Appendix).</a:t>
            </a:r>
          </a:p>
          <a:p>
            <a:endParaRPr lang="en-IS" dirty="0"/>
          </a:p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4C68-08B8-A940-95DE-3E6742A64D29}" type="slidenum">
              <a:rPr lang="en-IS" smtClean="0"/>
              <a:t>17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6966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4C68-08B8-A940-95DE-3E6742A64D29}" type="slidenum">
              <a:rPr lang="en-IS" smtClean="0"/>
              <a:t>18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2537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surviving patients were followed until 180 days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enrollment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last patient. The primary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 was all-cause mortality through the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of the trial. The main secondary outcome was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composite of poor neurologic function or death,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as a Cerebral Performance Category17,18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(CPC) of 3 to 5 and a score of 4 to 6 on the modified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Rankin scale,19,20 at or around 180 days. The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CPC scale ranges from 1 to 5, with 1 representing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cerebral performance or minor disability,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moderate disability, 3 severe disability, 4 coma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vegetative state, and 5 brain death. Scores 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modified Rankin scale range from 0 to 6,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0 representing no symptoms, 1 no clinically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disability, 2 slight disability, 3 moderate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disability, 4 moderately severe disability, 5 severe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disability, and 6 death. Mortality at 180 days and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neurologic scores were also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separately. Other secondary outcomes were the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CPC at discharge from the ICU and from the hospital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best (numerically lowest) reported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CPC during the trial period. Predefined serious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adverse events21 were recorded up to day 7 in the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ICU. Data collection and verification for all trial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and for the outcome measures are described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Supplementary Appendix.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 Analysis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estimated that a sample of 900 patients would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90% power to detect a 20% reduction 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hazard ratio for death in the 33°C group as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with the 36°C group, at a two-sided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 level of 0.05. Alternatively, to detect a relative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reduction of 20%, with the assumption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 mortality of 44% in the 33°C group versus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55% in the 36°C group, a sample of 850 patients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be needed. On the basis of these assumptions,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sample of 950 patients was chosen, to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for a loss to follow-up of 50 patients.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principal trial analyses were performed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modified intention-to-treat population,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as all randomly assigned patients except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withdrawing consent for use of all trial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and those not fulfilling inclusion criteria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never receiving the intervention.22 Additional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analyses were performed in the intention-to-treat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population, which included all randomly assigned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except those withdrawing consent, and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per-protocol population, which excluded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one or more major protocol violations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(listed in the Supplementary Appendix).</a:t>
            </a:r>
          </a:p>
          <a:p>
            <a:endParaRPr lang="en-IS" dirty="0"/>
          </a:p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4C68-08B8-A940-95DE-3E6742A64D29}" type="slidenum">
              <a:rPr lang="en-IS" smtClean="0"/>
              <a:t>23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360479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4C68-08B8-A940-95DE-3E6742A64D29}" type="slidenum">
              <a:rPr lang="en-IS" smtClean="0"/>
              <a:t>24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0210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IS" dirty="0"/>
              <a:t>ystander performed CPR úr 40-50% í yfir 70%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4C68-08B8-A940-95DE-3E6742A64D29}" type="slidenum">
              <a:rPr lang="en-IS" smtClean="0"/>
              <a:t>30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7146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IS" dirty="0"/>
              <a:t>ystander performed CPR úr 40-50% í yfir 70%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4C68-08B8-A940-95DE-3E6742A64D29}" type="slidenum">
              <a:rPr lang="en-IS" smtClean="0"/>
              <a:t>31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1518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7796-7A22-AC44-92F0-033630803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C824A-6F19-5542-A634-722C201C4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0D333-3791-F94A-A2DE-EACAE0DB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583B9-6872-8242-9D48-0831BC97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1DEBE-F082-AA44-85B4-0081E559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3000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4801-9188-AD4A-A0B5-16084AD5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01A39-FD85-F143-A5F6-E54A21A9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2D602-C649-0343-B2FE-A7438C13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3385B-E7CB-D747-93CD-9123CE96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14B21-992C-F944-96F8-36FC6EFF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692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DB73D-D6C1-B645-96F0-BFB9CFE40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4D78C-711F-FC48-8E8B-F66C3E89B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D241D-654E-D04B-86EA-94173684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DE8CC-C265-214A-A5FA-41B51A99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1E97C-C478-B640-86CF-B00CA567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5681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0AB3-565A-9D46-A3E8-710212BF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1DBB-0BF9-E447-9E73-3CA72C81C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BE99B-7431-9143-97BA-F7A7A112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B543C-5C41-F74F-BB15-FF00E1FF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C6A61-F64C-7347-B433-5BD1132B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0202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11D0-3DBA-7442-82A8-AF21C0F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4C99-77AB-774C-91CC-E4F977D5B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E7A37-62F5-B246-A925-A8E78CF1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7FAD8-4D87-5141-BDD2-60B6004D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CF2ED-B131-7840-9F55-1029D84E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133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DD6B-FC6C-F942-9465-11D1120C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2A0E5-393A-2C4C-BF3C-FC9B7FDD2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A3AD4-BB33-E546-AB3C-90FBDDC07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51183-E018-0E45-B3F7-25A0BCAB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B44A3-A794-4F4B-BB1C-44BD3A2B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9D3A5-DA12-6A4F-9E7D-0A458BCB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786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A1D6-C802-C74C-8496-EE9864F9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86B24-2E46-A948-AD9D-478029BF8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E6CCA-3FDD-1444-A819-A929D5AE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ED1B5-4A87-F944-9389-FAEBA3E9D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BE11F-C4D2-CE47-92A6-660AC3075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481C2-F03E-A14B-B241-2D72E5A4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16C98-3B9B-E541-80C4-9CA834E4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78E73-7B65-1344-AD17-9F640BF8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904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E1C-F814-D840-A00C-DE03C1B0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F2563-7DA7-B14B-AC6E-020808C3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690BD-AA68-814F-A53E-39F27D8D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4BDB8-2E0B-8E4F-8D2C-C73E894C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3583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7C53A-D312-F54B-849B-6E846341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82DF7-84AF-7B40-AFDC-67156AF1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2E224-AE0E-DC4E-81AB-C2A748BB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7752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64C5-1227-224C-9B71-681E418D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9C68-03E0-C242-9D2D-222B2FD5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392A4-D031-FE45-9982-D9A79CA4D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3247B-3BE7-564E-9636-4EE63812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B8705-765C-D645-869C-0D0CE3F5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1436D-2EF3-E84C-B7CA-1399C7B9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1621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0573-CEBA-B44C-B9DF-56ACB3CD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C66CB-185F-EF45-9812-79AFBCF78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0431D-4AFB-624B-A1D7-3F53396B8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FFFEB-AB98-CB46-9789-42BC21BC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19579-35F7-944C-BD31-EB9FBC8B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4D568-AD29-AB4B-A97A-689191A4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9011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108DB-938C-1F42-A557-FE87CE83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5A49A-99B3-9446-BF81-217E6CEA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E14A7-5E8A-9844-9DEE-56A06A2A9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0C1A-1D7F-304C-A5E7-D562A71CBEF3}" type="datetimeFigureOut">
              <a:rPr lang="en-IS" smtClean="0"/>
              <a:t>13.9.2021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811F4-C9A3-644D-B9EE-AD70AA304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F96C8-C7A6-1C42-B7AA-1F0573CAC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84E2B-6DCB-674A-8922-63E9806AF86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906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BE6D-3E85-DD40-9CD4-403BCF0A5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2848" y="607219"/>
            <a:ext cx="9144000" cy="2387600"/>
          </a:xfrm>
        </p:spPr>
        <p:txBody>
          <a:bodyPr/>
          <a:lstStyle/>
          <a:p>
            <a:r>
              <a:rPr lang="en-IS" dirty="0"/>
              <a:t>Kælimeðferð eftir hjartastopp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83128-B9F5-D148-B5D9-F129FC7A7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55176" y="4789394"/>
            <a:ext cx="9144000" cy="1655762"/>
          </a:xfrm>
        </p:spPr>
        <p:txBody>
          <a:bodyPr/>
          <a:lstStyle/>
          <a:p>
            <a:endParaRPr lang="en-IS" dirty="0"/>
          </a:p>
          <a:p>
            <a:r>
              <a:rPr lang="en-IS" dirty="0"/>
              <a:t>Martin Ingi Sigurðsson</a:t>
            </a:r>
          </a:p>
          <a:p>
            <a:r>
              <a:rPr lang="en-IS" dirty="0"/>
              <a:t>Morgunfundur 17. september 2021</a:t>
            </a:r>
          </a:p>
        </p:txBody>
      </p:sp>
      <p:pic>
        <p:nvPicPr>
          <p:cNvPr id="3074" name="Picture 2" descr="Olaf | International Dubbing Wiki | Fandom">
            <a:extLst>
              <a:ext uri="{FF2B5EF4-FFF2-40B4-BE49-F238E27FC236}">
                <a16:creationId xmlns:a16="http://schemas.microsoft.com/office/drawing/2014/main" id="{DB28D80F-372B-8E49-B478-8672F58A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82" y="0"/>
            <a:ext cx="523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9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2E6-AEA7-E14F-A419-31BAB145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0B72-BC98-5F40-BFD5-9BE259178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S" dirty="0"/>
              <a:t>Inclusion</a:t>
            </a:r>
          </a:p>
          <a:p>
            <a:pPr lvl="1"/>
            <a:r>
              <a:rPr lang="en-IS" dirty="0"/>
              <a:t>Utanspítala (Fjölsetra 9 setur í 5 löndum í Evrópu)</a:t>
            </a:r>
          </a:p>
          <a:p>
            <a:pPr lvl="1"/>
            <a:r>
              <a:rPr lang="en-IS" dirty="0"/>
              <a:t>Witnessed arrest, VF/VT fyrsti taktur</a:t>
            </a:r>
          </a:p>
          <a:p>
            <a:pPr lvl="1"/>
            <a:r>
              <a:rPr lang="en-IS" dirty="0"/>
              <a:t>Koma sjúkrabíls milli 5 og 15 mín frá collapse</a:t>
            </a:r>
          </a:p>
          <a:p>
            <a:pPr lvl="1"/>
            <a:r>
              <a:rPr lang="en-IS" dirty="0"/>
              <a:t>ROSC innan 60 mín við komu sjúkrabíls</a:t>
            </a:r>
          </a:p>
          <a:p>
            <a:pPr lvl="1"/>
            <a:r>
              <a:rPr lang="en-IS" dirty="0"/>
              <a:t>18-75 ára</a:t>
            </a:r>
          </a:p>
          <a:p>
            <a:r>
              <a:rPr lang="en-IS" dirty="0"/>
              <a:t>Exclusion</a:t>
            </a:r>
          </a:p>
          <a:p>
            <a:pPr lvl="1"/>
            <a:r>
              <a:rPr lang="en-IS" dirty="0"/>
              <a:t>Hiti undir 30 gráðum, meðvitundarleysi fyrir hjartastopp v lyfja, ólétta, terminal sjúkdómur, aðrar rannsóknir í gangi, coagulopatía</a:t>
            </a:r>
          </a:p>
          <a:p>
            <a:pPr lvl="1"/>
            <a:r>
              <a:rPr lang="en-IS" dirty="0"/>
              <a:t>Vaknar eftir ROSC</a:t>
            </a:r>
          </a:p>
          <a:p>
            <a:pPr lvl="1"/>
            <a:r>
              <a:rPr lang="en-IS" dirty="0"/>
              <a:t>Viðvarandi hypotension eða viðvarandi hypoxia eftir ROSC</a:t>
            </a:r>
          </a:p>
          <a:p>
            <a:pPr lvl="1"/>
            <a:r>
              <a:rPr lang="en-IS" dirty="0"/>
              <a:t>Meðvitundarskerðing talin vegna annars en hjartastopps</a:t>
            </a:r>
          </a:p>
          <a:p>
            <a:r>
              <a:rPr lang="en-IS" dirty="0"/>
              <a:t>Útkoma</a:t>
            </a:r>
          </a:p>
          <a:p>
            <a:pPr lvl="1"/>
            <a:r>
              <a:rPr lang="en-IS" dirty="0"/>
              <a:t>Góð neurologisk útkoma (Pittsburg cerebral performance cat 1 eða 2 (moderate disability))</a:t>
            </a:r>
          </a:p>
          <a:p>
            <a:pPr lvl="1"/>
            <a:r>
              <a:rPr lang="en-IS" dirty="0"/>
              <a:t>Slæm neuroloígsk útkoma (severe disability/vegetative state/death)</a:t>
            </a:r>
          </a:p>
          <a:p>
            <a:pPr lvl="1"/>
            <a:r>
              <a:rPr lang="en-IS" dirty="0"/>
              <a:t>Innan 6 mánaða</a:t>
            </a:r>
          </a:p>
          <a:p>
            <a:pPr lvl="1"/>
            <a:r>
              <a:rPr lang="en-IS" dirty="0"/>
              <a:t>Secondary ( 6 mán mors og 7 daga complicationir)</a:t>
            </a:r>
          </a:p>
          <a:p>
            <a:endParaRPr lang="en-IS" dirty="0"/>
          </a:p>
          <a:p>
            <a:endParaRPr lang="en-IS" dirty="0"/>
          </a:p>
          <a:p>
            <a:pPr marL="457200" lvl="1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29332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D484-EE5D-AC44-BCB8-6B5DB453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3FD0-3E92-4240-B17E-5446D6ABA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IS" dirty="0"/>
              <a:t>Inngrip</a:t>
            </a:r>
          </a:p>
          <a:p>
            <a:pPr lvl="1"/>
            <a:r>
              <a:rPr lang="en-IS" dirty="0"/>
              <a:t>Ytri kælimeðferð niður í 32-34 gráður með kælidýnu/kælilaki vs 37 gráðu target í venjulegu rúmi</a:t>
            </a:r>
          </a:p>
          <a:p>
            <a:pPr lvl="1"/>
            <a:r>
              <a:rPr lang="en-IS" dirty="0"/>
              <a:t>Kælt í 24 tíma, hitað upp á næstu 24 tímunum</a:t>
            </a:r>
          </a:p>
          <a:p>
            <a:pPr lvl="1"/>
            <a:r>
              <a:rPr lang="en-IS" dirty="0"/>
              <a:t>Svæfing með midazolam og fentanyl, vöðvaslökun PN hjá báðum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61A06-56F6-1C46-A556-F8A5C062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62" y="2299494"/>
            <a:ext cx="63627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E98F-3945-4E48-9636-C3CDEB3E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F10600-F7A2-5D44-879F-4774A0B2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6916" cy="4351338"/>
          </a:xfrm>
        </p:spPr>
        <p:txBody>
          <a:bodyPr/>
          <a:lstStyle/>
          <a:p>
            <a:r>
              <a:rPr lang="en-IS" dirty="0"/>
              <a:t>275 sjúklingar á 5 árum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D78C2-BC97-C145-954C-50A8E82E0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" b="73317"/>
          <a:stretch/>
        </p:blipFill>
        <p:spPr>
          <a:xfrm>
            <a:off x="838199" y="2173313"/>
            <a:ext cx="9151961" cy="26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E98F-3945-4E48-9636-C3CDEB3E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F10600-F7A2-5D44-879F-4774A0B2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6916" cy="4351338"/>
          </a:xfrm>
        </p:spPr>
        <p:txBody>
          <a:bodyPr/>
          <a:lstStyle/>
          <a:p>
            <a:r>
              <a:rPr lang="en-IS" dirty="0"/>
              <a:t>275 sjúklingar á 5 árum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05191-071E-5B41-8B05-B103B384F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47" b="23057"/>
          <a:stretch/>
        </p:blipFill>
        <p:spPr>
          <a:xfrm>
            <a:off x="838200" y="2511188"/>
            <a:ext cx="9593071" cy="33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D88D-8CD8-EA4B-B839-EFC9B44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BF90-A44A-5B44-9614-3E62A69C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7098" cy="4351338"/>
          </a:xfrm>
        </p:spPr>
        <p:txBody>
          <a:bodyPr>
            <a:normAutofit fontScale="92500" lnSpcReduction="20000"/>
          </a:bodyPr>
          <a:lstStyle/>
          <a:p>
            <a:r>
              <a:rPr lang="en-IS" dirty="0"/>
              <a:t>Útkoma</a:t>
            </a:r>
          </a:p>
          <a:p>
            <a:pPr lvl="1"/>
            <a:r>
              <a:rPr lang="en-IS" dirty="0"/>
              <a:t>32-34 gráður 75/136 (55%) með góða neurologíska útkomu</a:t>
            </a:r>
          </a:p>
          <a:p>
            <a:pPr lvl="1"/>
            <a:r>
              <a:rPr lang="en-IS" dirty="0"/>
              <a:t>37 gráður 54/137 (39%) með góða neurologíska útkomu</a:t>
            </a:r>
          </a:p>
          <a:p>
            <a:r>
              <a:rPr lang="en-IS" dirty="0"/>
              <a:t>6 mánaðar dánartíðni betri fyrir hypothermíu</a:t>
            </a:r>
          </a:p>
          <a:p>
            <a:r>
              <a:rPr lang="en-IS" dirty="0"/>
              <a:t>Lítil breyting þó leiðrétt væri fyrir heilsufari og gangi endurlífgunar</a:t>
            </a:r>
          </a:p>
          <a:p>
            <a:r>
              <a:rPr lang="en-IS" dirty="0"/>
              <a:t>Fylgikvillar sambærilegir</a:t>
            </a:r>
          </a:p>
          <a:p>
            <a:endParaRPr lang="en-IS" dirty="0"/>
          </a:p>
          <a:p>
            <a:r>
              <a:rPr lang="en-IS" dirty="0"/>
              <a:t>Ályktun: Kælimeðferð er frábær!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6E307-7D46-E24D-85AF-DE26A4CD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0" y="1027906"/>
            <a:ext cx="4064000" cy="2616200"/>
          </a:xfrm>
          <a:prstGeom prst="rect">
            <a:avLst/>
          </a:prstGeom>
        </p:spPr>
      </p:pic>
      <p:pic>
        <p:nvPicPr>
          <p:cNvPr id="6146" name="Picture 2" descr="Cool ice cubes Stock Vector Image by ©masha_tace #79018618">
            <a:extLst>
              <a:ext uri="{FF2B5EF4-FFF2-40B4-BE49-F238E27FC236}">
                <a16:creationId xmlns:a16="http://schemas.microsoft.com/office/drawing/2014/main" id="{BCCF2B1E-4851-AA4A-B996-066B9E64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09" y="4001294"/>
            <a:ext cx="2395182" cy="23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7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9847-3F14-8C4F-B807-0D84675F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2002 – núna:  Hættu að væla - komdu að kæla</a:t>
            </a:r>
          </a:p>
        </p:txBody>
      </p:sp>
      <p:pic>
        <p:nvPicPr>
          <p:cNvPr id="1026" name="Picture 2" descr="ArcticGel™ Pads - BD">
            <a:extLst>
              <a:ext uri="{FF2B5EF4-FFF2-40B4-BE49-F238E27FC236}">
                <a16:creationId xmlns:a16="http://schemas.microsoft.com/office/drawing/2014/main" id="{FABF4ED5-E197-164D-A4D7-19104A55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7" y="1690688"/>
            <a:ext cx="6624074" cy="41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ll - Alsius CoolGuard 3000 Community, Manuals and Specifications |  MedWrench">
            <a:extLst>
              <a:ext uri="{FF2B5EF4-FFF2-40B4-BE49-F238E27FC236}">
                <a16:creationId xmlns:a16="http://schemas.microsoft.com/office/drawing/2014/main" id="{740C5D1D-B29A-0D40-9D92-34E7962571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28" y="1789846"/>
            <a:ext cx="2582055" cy="47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4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16F4-E0D0-D34E-8D9E-51FA711F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TTM trial – NEJM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7D3A-6C09-B74C-A9CE-B4CB0D84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0B03D-ACB7-8843-9D90-72CF5E40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38" y="1596780"/>
            <a:ext cx="6722568" cy="48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2E6-AEA7-E14F-A419-31BAB145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0B72-BC98-5F40-BFD5-9BE259178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S" dirty="0"/>
              <a:t>Inclusion</a:t>
            </a:r>
          </a:p>
          <a:p>
            <a:pPr lvl="1"/>
            <a:r>
              <a:rPr lang="en-IS" dirty="0"/>
              <a:t>Utanspítala (Fjölsetra 36 setur í Evrópu / Ástralíu)</a:t>
            </a:r>
          </a:p>
          <a:p>
            <a:pPr lvl="1"/>
            <a:r>
              <a:rPr lang="en-IS" dirty="0"/>
              <a:t>Utanspítalaendurlífgun, óháð fyrsta takti, 20 mín spontant circ eftir ROSC</a:t>
            </a:r>
          </a:p>
          <a:p>
            <a:r>
              <a:rPr lang="en-IS" dirty="0"/>
              <a:t>Exclusion</a:t>
            </a:r>
          </a:p>
          <a:p>
            <a:pPr lvl="1"/>
            <a:r>
              <a:rPr lang="en-IS" dirty="0"/>
              <a:t>240 mín frá ROSC til randomiseringar</a:t>
            </a:r>
          </a:p>
          <a:p>
            <a:pPr lvl="1"/>
            <a:r>
              <a:rPr lang="en-IS" dirty="0"/>
              <a:t>Unwitnessed og asystola</a:t>
            </a:r>
          </a:p>
          <a:p>
            <a:pPr lvl="1"/>
            <a:r>
              <a:rPr lang="en-IS" dirty="0"/>
              <a:t>Grunur um stroke/heilablæðingu</a:t>
            </a:r>
          </a:p>
          <a:p>
            <a:pPr lvl="1"/>
            <a:r>
              <a:rPr lang="en-IS" dirty="0"/>
              <a:t>Hiti undir 30 gráður</a:t>
            </a:r>
          </a:p>
          <a:p>
            <a:r>
              <a:rPr lang="en-IS" dirty="0"/>
              <a:t>Útkoma</a:t>
            </a:r>
          </a:p>
          <a:p>
            <a:pPr lvl="1"/>
            <a:r>
              <a:rPr lang="en-IS" dirty="0"/>
              <a:t>All cause mortality</a:t>
            </a:r>
          </a:p>
          <a:p>
            <a:pPr lvl="1"/>
            <a:r>
              <a:rPr lang="en-IS" dirty="0"/>
              <a:t>Sameinað dauði eða léleg neurologisk útkoma (Cerebral performance category 3-5 eða modified rankin skali 4-6) (almennt moderate neurological disability)</a:t>
            </a:r>
          </a:p>
          <a:p>
            <a:pPr lvl="1"/>
            <a:r>
              <a:rPr lang="en-IS" dirty="0"/>
              <a:t>Innan 6 mánaða</a:t>
            </a:r>
          </a:p>
          <a:p>
            <a:endParaRPr lang="en-IS" dirty="0"/>
          </a:p>
          <a:p>
            <a:endParaRPr lang="en-IS" dirty="0"/>
          </a:p>
          <a:p>
            <a:pPr marL="457200" lvl="1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86046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D484-EE5D-AC44-BCB8-6B5DB453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3FD0-3E92-4240-B17E-5446D6ABA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IS" dirty="0"/>
              <a:t>Inngrip</a:t>
            </a:r>
          </a:p>
          <a:p>
            <a:pPr lvl="1"/>
            <a:r>
              <a:rPr lang="en-IS" dirty="0"/>
              <a:t>Ytri kælimeðferð niður í 33 gráður vs 36 gráður intravascular vs ytri kæling</a:t>
            </a:r>
          </a:p>
          <a:p>
            <a:pPr lvl="1"/>
            <a:r>
              <a:rPr lang="en-IS" dirty="0"/>
              <a:t>36 klst svæfing, ótiltekin lyf</a:t>
            </a:r>
          </a:p>
          <a:p>
            <a:pPr lvl="1"/>
            <a:r>
              <a:rPr lang="en-IS" dirty="0"/>
              <a:t>Eftir 28 klst, hitað uppí 37 gráður</a:t>
            </a:r>
          </a:p>
          <a:p>
            <a:pPr lvl="1"/>
            <a:r>
              <a:rPr lang="en-IS" dirty="0"/>
              <a:t>Reynt að halda hita undir 37,5 allt að 72 klst eftir hjartastopp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942E2-1925-944B-9C68-ADF4DDD69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5905"/>
            <a:ext cx="5774961" cy="34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88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E98F-3945-4E48-9636-C3CDEB3E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F10600-F7A2-5D44-879F-4774A0B2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6916" cy="4351338"/>
          </a:xfrm>
        </p:spPr>
        <p:txBody>
          <a:bodyPr/>
          <a:lstStyle/>
          <a:p>
            <a:r>
              <a:rPr lang="en-IS" dirty="0"/>
              <a:t>950 sjúklingar á 3 árum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4D7CB-31B6-6240-B2CD-94195E05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229"/>
          <a:stretch/>
        </p:blipFill>
        <p:spPr>
          <a:xfrm>
            <a:off x="0" y="2838734"/>
            <a:ext cx="12242793" cy="26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2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0EAD-1431-5149-803A-C1171505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Tilfelli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77F2-7DFC-0842-8204-32A73268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S" dirty="0"/>
              <a:t>66 ára karlmaður, hnígur niður í fótbolta</a:t>
            </a:r>
          </a:p>
          <a:p>
            <a:pPr lvl="1"/>
            <a:r>
              <a:rPr lang="en-IS" dirty="0"/>
              <a:t>Endurlífgun hafin innan 5 mín af félögum</a:t>
            </a:r>
          </a:p>
          <a:p>
            <a:pPr lvl="1"/>
            <a:r>
              <a:rPr lang="en-GB" dirty="0" err="1"/>
              <a:t>Fyrsti</a:t>
            </a:r>
            <a:r>
              <a:rPr lang="en-GB" dirty="0"/>
              <a:t> </a:t>
            </a:r>
            <a:r>
              <a:rPr lang="en-GB" dirty="0" err="1"/>
              <a:t>taktur</a:t>
            </a:r>
            <a:r>
              <a:rPr lang="en-GB" dirty="0"/>
              <a:t> </a:t>
            </a:r>
            <a:r>
              <a:rPr lang="en-GB" dirty="0" err="1"/>
              <a:t>vfib</a:t>
            </a:r>
            <a:r>
              <a:rPr lang="en-GB" dirty="0"/>
              <a:t>, (2x </a:t>
            </a:r>
            <a:r>
              <a:rPr lang="en-GB" dirty="0" err="1"/>
              <a:t>stuð</a:t>
            </a:r>
            <a:r>
              <a:rPr lang="en-GB" dirty="0"/>
              <a:t>, 3 mg </a:t>
            </a:r>
            <a:r>
              <a:rPr lang="en-GB" dirty="0" err="1"/>
              <a:t>adrenalín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ROSC </a:t>
            </a:r>
            <a:r>
              <a:rPr lang="en-GB" dirty="0" err="1"/>
              <a:t>eftir</a:t>
            </a:r>
            <a:r>
              <a:rPr lang="en-GB" dirty="0"/>
              <a:t> 25 </a:t>
            </a:r>
            <a:r>
              <a:rPr lang="en-GB" dirty="0" err="1"/>
              <a:t>mín</a:t>
            </a:r>
            <a:endParaRPr lang="en-GB" dirty="0"/>
          </a:p>
          <a:p>
            <a:pPr lvl="1"/>
            <a:r>
              <a:rPr lang="en-GB" dirty="0" err="1"/>
              <a:t>Vaknar</a:t>
            </a:r>
            <a:r>
              <a:rPr lang="en-GB" dirty="0"/>
              <a:t> ekki </a:t>
            </a:r>
            <a:r>
              <a:rPr lang="en-GB" dirty="0" err="1"/>
              <a:t>strax</a:t>
            </a:r>
            <a:r>
              <a:rPr lang="en-GB" dirty="0"/>
              <a:t>, </a:t>
            </a:r>
            <a:r>
              <a:rPr lang="en-GB" dirty="0" err="1"/>
              <a:t>intuberaður</a:t>
            </a:r>
            <a:endParaRPr lang="en-GB" dirty="0"/>
          </a:p>
          <a:p>
            <a:pPr lvl="1"/>
            <a:r>
              <a:rPr lang="en-GB" dirty="0"/>
              <a:t>Inferior ST </a:t>
            </a:r>
            <a:r>
              <a:rPr lang="en-GB" dirty="0" err="1"/>
              <a:t>hækkanir</a:t>
            </a:r>
            <a:r>
              <a:rPr lang="en-GB" dirty="0"/>
              <a:t>, RCA </a:t>
            </a:r>
            <a:r>
              <a:rPr lang="en-GB" dirty="0" err="1"/>
              <a:t>opnuð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þræðingu</a:t>
            </a: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4000" dirty="0">
                <a:hlinkClick r:id="rId2"/>
              </a:rPr>
              <a:t>www.socrative.com</a:t>
            </a:r>
            <a:endParaRPr lang="en-GB" sz="4000" dirty="0"/>
          </a:p>
          <a:p>
            <a:pPr marL="914400" lvl="2" indent="0">
              <a:buNone/>
            </a:pPr>
            <a:r>
              <a:rPr lang="en-GB" sz="4000" dirty="0"/>
              <a:t>Meeting room: MORGUNFUNDUR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93616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E98F-3945-4E48-9636-C3CDEB3E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F10600-F7A2-5D44-879F-4774A0B2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6916" cy="4351338"/>
          </a:xfrm>
        </p:spPr>
        <p:txBody>
          <a:bodyPr/>
          <a:lstStyle/>
          <a:p>
            <a:r>
              <a:rPr lang="en-IS" dirty="0"/>
              <a:t>950 sjúklingar á 3 árum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4D7CB-31B6-6240-B2CD-94195E05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213" t="49999" r="-52484" b="-649"/>
          <a:stretch/>
        </p:blipFill>
        <p:spPr>
          <a:xfrm>
            <a:off x="-686281" y="1393444"/>
            <a:ext cx="13673721" cy="546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1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D88D-8CD8-EA4B-B839-EFC9B44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96184-2100-714C-B45C-E210B5C59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79" y="768454"/>
            <a:ext cx="4749636" cy="5321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9B0DCF-1D06-9347-8E02-59CF3E55C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85" y="1760432"/>
            <a:ext cx="7502711" cy="285653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48236F-EC47-0B4D-BFEE-6751919D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86" y="4823658"/>
            <a:ext cx="6387059" cy="4351338"/>
          </a:xfrm>
        </p:spPr>
        <p:txBody>
          <a:bodyPr/>
          <a:lstStyle/>
          <a:p>
            <a:r>
              <a:rPr lang="en-IS" dirty="0"/>
              <a:t>Kæling virðist ekki betri </a:t>
            </a:r>
          </a:p>
          <a:p>
            <a:r>
              <a:rPr lang="en-IS" dirty="0"/>
              <a:t>En enginn varð hyperthermískur</a:t>
            </a:r>
          </a:p>
          <a:p>
            <a:r>
              <a:rPr lang="en-IS" dirty="0"/>
              <a:t>Og allir voru áfram svæfðir</a:t>
            </a:r>
          </a:p>
        </p:txBody>
      </p:sp>
    </p:spTree>
    <p:extLst>
      <p:ext uri="{BB962C8B-B14F-4D97-AF65-F5344CB8AC3E}">
        <p14:creationId xmlns:p14="http://schemas.microsoft.com/office/powerpoint/2010/main" val="3718134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A7CF-694B-0843-9DB3-5232B174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TTM2 – NEJM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DC59F-8D80-264A-B960-887DB87E7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05" y="1690688"/>
            <a:ext cx="7046626" cy="50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7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2E6-AEA7-E14F-A419-31BAB145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0B72-BC98-5F40-BFD5-9BE259178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S" dirty="0"/>
              <a:t>Inclusion</a:t>
            </a:r>
          </a:p>
          <a:p>
            <a:pPr lvl="1"/>
            <a:r>
              <a:rPr lang="en-IS" dirty="0"/>
              <a:t>Utanspítalaendurlífgun, óháð fyrsta takti, 20 mín spontant circ eftir ROSC</a:t>
            </a:r>
          </a:p>
          <a:p>
            <a:r>
              <a:rPr lang="en-IS" dirty="0"/>
              <a:t>Exclusion</a:t>
            </a:r>
          </a:p>
          <a:p>
            <a:pPr lvl="1"/>
            <a:r>
              <a:rPr lang="en-IS" dirty="0"/>
              <a:t>180 mín frá ROSC til randomiseringar</a:t>
            </a:r>
          </a:p>
          <a:p>
            <a:pPr lvl="1"/>
            <a:r>
              <a:rPr lang="en-IS" dirty="0"/>
              <a:t>Unwitnessed og asystola</a:t>
            </a:r>
          </a:p>
          <a:p>
            <a:pPr lvl="1"/>
            <a:r>
              <a:rPr lang="en-IS" dirty="0"/>
              <a:t>Meðferðartakmarkanir</a:t>
            </a:r>
          </a:p>
          <a:p>
            <a:r>
              <a:rPr lang="en-IS" dirty="0"/>
              <a:t>Útkoma</a:t>
            </a:r>
          </a:p>
          <a:p>
            <a:pPr lvl="1"/>
            <a:r>
              <a:rPr lang="en-IS" dirty="0"/>
              <a:t>All cause mortality</a:t>
            </a:r>
          </a:p>
          <a:p>
            <a:pPr lvl="1"/>
            <a:r>
              <a:rPr lang="en-IS" dirty="0"/>
              <a:t>Modified rankin skali 4-6) (almennt moderate neurological disability)</a:t>
            </a:r>
          </a:p>
          <a:p>
            <a:pPr lvl="1"/>
            <a:r>
              <a:rPr lang="en-IS" dirty="0"/>
              <a:t>Innan 6 mánaða</a:t>
            </a:r>
          </a:p>
          <a:p>
            <a:endParaRPr lang="en-IS" dirty="0"/>
          </a:p>
          <a:p>
            <a:endParaRPr lang="en-IS" dirty="0"/>
          </a:p>
          <a:p>
            <a:pPr marL="457200" lvl="1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149524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D484-EE5D-AC44-BCB8-6B5DB453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3FD0-3E92-4240-B17E-5446D6ABA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IS" dirty="0"/>
              <a:t>Inngrip</a:t>
            </a:r>
          </a:p>
          <a:p>
            <a:pPr lvl="1"/>
            <a:r>
              <a:rPr lang="en-IS" dirty="0"/>
              <a:t>Ytri/innri kælimeðferð niður í 33 gráður ivs target 37,5 eða minna (kæling af stað ef hiti yfir 37,8)</a:t>
            </a:r>
          </a:p>
          <a:p>
            <a:pPr lvl="1"/>
            <a:r>
              <a:rPr lang="en-IS" dirty="0"/>
              <a:t>Eftir 28 klst, hitað uppí 37 gráður</a:t>
            </a:r>
          </a:p>
          <a:p>
            <a:pPr lvl="1"/>
            <a:r>
              <a:rPr lang="en-IS" dirty="0"/>
              <a:t>Reynt að halda hita undir 37,7 allt að 72 klst eftir hjartastopp</a:t>
            </a:r>
          </a:p>
          <a:p>
            <a:pPr lvl="1"/>
            <a:r>
              <a:rPr lang="en-IS" dirty="0"/>
              <a:t>ATH -  46% af “normothermiu” fékk kæli-device </a:t>
            </a:r>
          </a:p>
          <a:p>
            <a:pPr lvl="2"/>
            <a:r>
              <a:rPr lang="en-IS" dirty="0"/>
              <a:t>70% yfirborðs, 30% intravascular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12AD6-6742-7D4C-AB05-12035796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47856"/>
            <a:ext cx="5588625" cy="51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E98F-3945-4E48-9636-C3CDEB3E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F10600-F7A2-5D44-879F-4774A0B2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6916" cy="4351338"/>
          </a:xfrm>
        </p:spPr>
        <p:txBody>
          <a:bodyPr/>
          <a:lstStyle/>
          <a:p>
            <a:r>
              <a:rPr lang="en-IS" dirty="0"/>
              <a:t>1850 sjúklingar á 3 árum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CBAC1-4DB3-304E-983C-E3D9E2E4A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26"/>
          <a:stretch/>
        </p:blipFill>
        <p:spPr>
          <a:xfrm>
            <a:off x="435587" y="2681809"/>
            <a:ext cx="11054659" cy="25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E98F-3945-4E48-9636-C3CDEB3E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F10600-F7A2-5D44-879F-4774A0B2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6916" cy="4351338"/>
          </a:xfrm>
        </p:spPr>
        <p:txBody>
          <a:bodyPr/>
          <a:lstStyle/>
          <a:p>
            <a:r>
              <a:rPr lang="en-IS" dirty="0"/>
              <a:t>1850 sjúklingar á 3 árum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CBAC1-4DB3-304E-983C-E3D9E2E4A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24" r="444"/>
          <a:stretch/>
        </p:blipFill>
        <p:spPr>
          <a:xfrm>
            <a:off x="838200" y="1321421"/>
            <a:ext cx="6787487" cy="55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44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D88D-8CD8-EA4B-B839-EFC9B44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FC9F7-65B8-7545-A15E-D13EAFF03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50" y="1319596"/>
            <a:ext cx="9534099" cy="53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0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D88D-8CD8-EA4B-B839-EFC9B44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Rannsókn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C2CE8-047C-1A45-93EA-F1185D907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15" y="1359943"/>
            <a:ext cx="9170254" cy="53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A8BE-77DD-6848-B389-050203CC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TTM2 - umræður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4AA45-7452-4C4A-BC70-20696A89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Í samræmi við TTM1</a:t>
            </a:r>
          </a:p>
          <a:p>
            <a:r>
              <a:rPr lang="en-IS" dirty="0"/>
              <a:t>Sameinað við TTM1 (900+1800 sjúklingar):</a:t>
            </a:r>
          </a:p>
          <a:p>
            <a:pPr lvl="1"/>
            <a:r>
              <a:rPr lang="en-GB" dirty="0"/>
              <a:t>trials imply a </a:t>
            </a:r>
            <a:r>
              <a:rPr lang="en-GB" b="1" dirty="0"/>
              <a:t>low likelihood of any meaningful clinical improvement </a:t>
            </a:r>
            <a:r>
              <a:rPr lang="en-GB" dirty="0"/>
              <a:t>with hypothermia as compared with normothermia, since 36°C may be considered to be the lower boundary of normothermia</a:t>
            </a:r>
          </a:p>
          <a:p>
            <a:r>
              <a:rPr lang="en-GB" dirty="0" err="1"/>
              <a:t>En</a:t>
            </a:r>
            <a:endParaRPr lang="en-GB" dirty="0"/>
          </a:p>
          <a:p>
            <a:pPr lvl="1"/>
            <a:r>
              <a:rPr lang="en-GB" dirty="0" err="1"/>
              <a:t>Hitastýring</a:t>
            </a:r>
            <a:r>
              <a:rPr lang="en-GB" dirty="0"/>
              <a:t> var </a:t>
            </a:r>
            <a:r>
              <a:rPr lang="en-GB" dirty="0" err="1"/>
              <a:t>notuð</a:t>
            </a:r>
            <a:r>
              <a:rPr lang="en-GB" dirty="0"/>
              <a:t> </a:t>
            </a:r>
            <a:r>
              <a:rPr lang="en-GB" dirty="0" err="1"/>
              <a:t>hjá</a:t>
            </a:r>
            <a:r>
              <a:rPr lang="en-GB" dirty="0"/>
              <a:t> 46% </a:t>
            </a:r>
            <a:r>
              <a:rPr lang="en-GB" dirty="0" err="1"/>
              <a:t>af</a:t>
            </a:r>
            <a:r>
              <a:rPr lang="en-GB" dirty="0"/>
              <a:t> control </a:t>
            </a:r>
            <a:r>
              <a:rPr lang="en-GB" dirty="0" err="1"/>
              <a:t>hópnum</a:t>
            </a:r>
            <a:endParaRPr lang="en-GB" dirty="0"/>
          </a:p>
          <a:p>
            <a:pPr lvl="1"/>
            <a:r>
              <a:rPr lang="en-GB" dirty="0" err="1"/>
              <a:t>Allir</a:t>
            </a:r>
            <a:r>
              <a:rPr lang="en-GB" dirty="0"/>
              <a:t> </a:t>
            </a:r>
            <a:r>
              <a:rPr lang="en-GB" dirty="0" err="1"/>
              <a:t>fengu</a:t>
            </a:r>
            <a:r>
              <a:rPr lang="en-GB" dirty="0"/>
              <a:t> 40 </a:t>
            </a:r>
            <a:r>
              <a:rPr lang="en-GB" dirty="0" err="1"/>
              <a:t>klst</a:t>
            </a:r>
            <a:r>
              <a:rPr lang="en-GB" dirty="0"/>
              <a:t> sedation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7625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BA0C0-AD9A-084A-A20D-345C94C1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Yfirferð yfir fjórar rannsóknir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CB00-45C5-F64C-95C7-DC1F26C59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/>
          <a:lstStyle/>
          <a:p>
            <a:r>
              <a:rPr lang="en-IS" dirty="0"/>
              <a:t>Allt tímamótarannsóknir í kælimeðferð eftir hjartastopp</a:t>
            </a:r>
          </a:p>
          <a:p>
            <a:pPr lvl="1"/>
            <a:r>
              <a:rPr lang="en-IS" dirty="0"/>
              <a:t>Bernhard et al – NEJM 2002</a:t>
            </a:r>
          </a:p>
          <a:p>
            <a:pPr lvl="1"/>
            <a:r>
              <a:rPr lang="en-GB" dirty="0"/>
              <a:t>Hypothermia after Cardiac Arrest Study Group – NEJM 2002</a:t>
            </a:r>
          </a:p>
          <a:p>
            <a:pPr lvl="1"/>
            <a:r>
              <a:rPr lang="en-IS" dirty="0"/>
              <a:t>TTM trial – NEJM 2015</a:t>
            </a:r>
          </a:p>
          <a:p>
            <a:pPr lvl="1"/>
            <a:r>
              <a:rPr lang="en-IS" dirty="0"/>
              <a:t>TTM2 trial – NEJM 2021</a:t>
            </a:r>
          </a:p>
        </p:txBody>
      </p:sp>
      <p:pic>
        <p:nvPicPr>
          <p:cNvPr id="4098" name="Picture 2" descr="Olaf the Zombie – Looking to God">
            <a:extLst>
              <a:ext uri="{FF2B5EF4-FFF2-40B4-BE49-F238E27FC236}">
                <a16:creationId xmlns:a16="http://schemas.microsoft.com/office/drawing/2014/main" id="{12D46106-0C92-284A-A05C-16656A4D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3" y="2084269"/>
            <a:ext cx="4781266" cy="26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96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E3A6-E561-A343-B674-AAF3F438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Afhverju er þetta alltaf að breytast!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75F51-6E76-3F4A-85C7-2DBBD8E2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 dirty="0"/>
          </a:p>
        </p:txBody>
      </p:sp>
      <p:pic>
        <p:nvPicPr>
          <p:cNvPr id="1028" name="Picture 4" descr="Disney&amp;#39;s new Frozen short Once Upon a Snowman is Olaf at his most  existential - Polygon">
            <a:extLst>
              <a:ext uri="{FF2B5EF4-FFF2-40B4-BE49-F238E27FC236}">
                <a16:creationId xmlns:a16="http://schemas.microsoft.com/office/drawing/2014/main" id="{5D56D330-FC0F-5D4A-9285-5BB4F4DB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5" y="1681009"/>
            <a:ext cx="6728347" cy="44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45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E3A6-E561-A343-B674-AAF3F438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Afhverju er þetta alltaf að breytast!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75F51-6E76-3F4A-85C7-2DBBD8E2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Lifun er almennt að batna</a:t>
            </a:r>
          </a:p>
          <a:p>
            <a:pPr lvl="1"/>
            <a:r>
              <a:rPr lang="en-IS" dirty="0"/>
              <a:t>Viðmiðunarhópurinn úr 30% lifun í 50% lifun</a:t>
            </a:r>
          </a:p>
          <a:p>
            <a:r>
              <a:rPr lang="en-IS" dirty="0"/>
              <a:t>Einn möguleiki: bystander performed PCR</a:t>
            </a:r>
          </a:p>
          <a:p>
            <a:pPr lvl="1"/>
            <a:r>
              <a:rPr lang="en-IS" dirty="0"/>
              <a:t>Fyrstu tvær : 40-50% </a:t>
            </a:r>
          </a:p>
          <a:p>
            <a:pPr lvl="1"/>
            <a:r>
              <a:rPr lang="en-IS" dirty="0"/>
              <a:t>TTM1 - 70%</a:t>
            </a:r>
          </a:p>
          <a:p>
            <a:pPr lvl="1"/>
            <a:r>
              <a:rPr lang="en-IS" dirty="0"/>
              <a:t>TTM2 - 80%</a:t>
            </a:r>
          </a:p>
          <a:p>
            <a:r>
              <a:rPr lang="en-IS" dirty="0"/>
              <a:t>Hypothermia er orðin standard of care</a:t>
            </a:r>
          </a:p>
          <a:p>
            <a:pPr lvl="1"/>
            <a:r>
              <a:rPr lang="en-IS" dirty="0"/>
              <a:t>Engin virk hitun hjá neinum</a:t>
            </a:r>
          </a:p>
          <a:p>
            <a:pPr lvl="1"/>
            <a:r>
              <a:rPr lang="en-IS" dirty="0"/>
              <a:t>Agressíf meðferð á hyperthermíu hjá öllum í control hópum TTM1 og 2</a:t>
            </a:r>
          </a:p>
        </p:txBody>
      </p:sp>
    </p:spTree>
    <p:extLst>
      <p:ext uri="{BB962C8B-B14F-4D97-AF65-F5344CB8AC3E}">
        <p14:creationId xmlns:p14="http://schemas.microsoft.com/office/powerpoint/2010/main" val="421269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E329-0ECD-D744-95B2-C2C72F89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Önnur dæmi um breytingar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3501-D51F-314F-86B3-B61099352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5ED2E-4045-DC4B-93AE-C2599B9D4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4" y="1742436"/>
            <a:ext cx="5615865" cy="337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54D2A8-98D9-AF4C-A89A-5CB50E8F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18" y="1936993"/>
            <a:ext cx="6057566" cy="33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20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41A2-FC5C-0347-8521-9FDDBC64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 eigum við að gera?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EF28-864D-5B49-B983-28035E660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Kæla vs hitastýra?</a:t>
            </a:r>
          </a:p>
          <a:p>
            <a:r>
              <a:rPr lang="en-IS" dirty="0"/>
              <a:t>Invasíf hitastýring vs ytri hitastýring?</a:t>
            </a:r>
          </a:p>
          <a:p>
            <a:r>
              <a:rPr lang="en-IS" dirty="0"/>
              <a:t>Svæfa / ekki svæfa?</a:t>
            </a:r>
          </a:p>
        </p:txBody>
      </p:sp>
      <p:pic>
        <p:nvPicPr>
          <p:cNvPr id="4" name="Picture 2" descr="Olaf | International Dubbing Wiki | Fandom">
            <a:extLst>
              <a:ext uri="{FF2B5EF4-FFF2-40B4-BE49-F238E27FC236}">
                <a16:creationId xmlns:a16="http://schemas.microsoft.com/office/drawing/2014/main" id="{A6590A17-12CB-A94D-B8A5-B5C42BFD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82" y="0"/>
            <a:ext cx="523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91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0EAD-1431-5149-803A-C1171505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Tilfelli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77F2-7DFC-0842-8204-32A73268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S" dirty="0"/>
              <a:t>66 ára karlmaður, hnígur niður í fótbolta</a:t>
            </a:r>
          </a:p>
          <a:p>
            <a:pPr lvl="1"/>
            <a:r>
              <a:rPr lang="en-IS" dirty="0"/>
              <a:t>Endurlífgun hafin innan 5 mín af félögum</a:t>
            </a:r>
          </a:p>
          <a:p>
            <a:pPr lvl="1"/>
            <a:r>
              <a:rPr lang="en-GB" dirty="0" err="1"/>
              <a:t>Fyrsti</a:t>
            </a:r>
            <a:r>
              <a:rPr lang="en-GB" dirty="0"/>
              <a:t> </a:t>
            </a:r>
            <a:r>
              <a:rPr lang="en-GB" dirty="0" err="1"/>
              <a:t>taktur</a:t>
            </a:r>
            <a:r>
              <a:rPr lang="en-GB" dirty="0"/>
              <a:t> </a:t>
            </a:r>
            <a:r>
              <a:rPr lang="en-GB" dirty="0" err="1"/>
              <a:t>vfib</a:t>
            </a:r>
            <a:r>
              <a:rPr lang="en-GB" dirty="0"/>
              <a:t>, (2x </a:t>
            </a:r>
            <a:r>
              <a:rPr lang="en-GB" dirty="0" err="1"/>
              <a:t>stuð</a:t>
            </a:r>
            <a:r>
              <a:rPr lang="en-GB" dirty="0"/>
              <a:t>, 3 mg </a:t>
            </a:r>
            <a:r>
              <a:rPr lang="en-GB" dirty="0" err="1"/>
              <a:t>adrenalín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ROSC </a:t>
            </a:r>
            <a:r>
              <a:rPr lang="en-GB" dirty="0" err="1"/>
              <a:t>eftir</a:t>
            </a:r>
            <a:r>
              <a:rPr lang="en-GB" dirty="0"/>
              <a:t> 20 </a:t>
            </a:r>
            <a:r>
              <a:rPr lang="en-GB" dirty="0" err="1"/>
              <a:t>mín</a:t>
            </a:r>
            <a:endParaRPr lang="en-GB" dirty="0"/>
          </a:p>
          <a:p>
            <a:pPr lvl="1"/>
            <a:r>
              <a:rPr lang="en-GB" dirty="0" err="1"/>
              <a:t>Vaknar</a:t>
            </a:r>
            <a:r>
              <a:rPr lang="en-GB" dirty="0"/>
              <a:t> ekki</a:t>
            </a:r>
          </a:p>
          <a:p>
            <a:pPr lvl="1"/>
            <a:r>
              <a:rPr lang="en-GB" dirty="0"/>
              <a:t>Inferior ST </a:t>
            </a:r>
            <a:r>
              <a:rPr lang="en-GB" dirty="0" err="1"/>
              <a:t>hækkanir</a:t>
            </a:r>
            <a:r>
              <a:rPr lang="en-GB" dirty="0"/>
              <a:t>, RCA </a:t>
            </a:r>
            <a:r>
              <a:rPr lang="en-GB" dirty="0" err="1"/>
              <a:t>opnuð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þræðingu</a:t>
            </a: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4000" dirty="0">
                <a:hlinkClick r:id="rId2"/>
              </a:rPr>
              <a:t>www.socrative.com</a:t>
            </a:r>
            <a:endParaRPr lang="en-GB" sz="4000" dirty="0"/>
          </a:p>
          <a:p>
            <a:pPr marL="914400" lvl="2" indent="0">
              <a:buNone/>
            </a:pPr>
            <a:r>
              <a:rPr lang="en-GB" sz="4000" dirty="0"/>
              <a:t>Meeting room: MORGUNFUNDUR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36330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B832-D5BE-8643-83C6-A375F57A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Umræður!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A1045-CCB2-1F42-B4A4-569EF2DED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12" y="738779"/>
            <a:ext cx="58420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7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2990-152F-9748-986B-773A3867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 finnst mér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37A2-44BF-9642-A5BF-B10D7F804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Svæfa – já</a:t>
            </a:r>
          </a:p>
          <a:p>
            <a:r>
              <a:rPr lang="en-IS" dirty="0"/>
              <a:t>Hitastýring – já</a:t>
            </a:r>
          </a:p>
          <a:p>
            <a:pPr lvl="1"/>
            <a:r>
              <a:rPr lang="en-IS" dirty="0"/>
              <a:t>Ytri hitastýring?</a:t>
            </a:r>
          </a:p>
          <a:p>
            <a:r>
              <a:rPr lang="en-IS" dirty="0"/>
              <a:t>Hitastig </a:t>
            </a:r>
          </a:p>
          <a:p>
            <a:pPr lvl="1"/>
            <a:r>
              <a:rPr lang="en-IS" dirty="0"/>
              <a:t>36°</a:t>
            </a:r>
          </a:p>
        </p:txBody>
      </p:sp>
    </p:spTree>
    <p:extLst>
      <p:ext uri="{BB962C8B-B14F-4D97-AF65-F5344CB8AC3E}">
        <p14:creationId xmlns:p14="http://schemas.microsoft.com/office/powerpoint/2010/main" val="214310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486A8-26B9-4B4F-90AF-F633010F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Fyrsta rannsóknin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65A1D8-6734-9146-82F5-88FDCD71F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0665"/>
            <a:ext cx="10515600" cy="24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7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2E6-AEA7-E14F-A419-31BAB145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Fyrsta rannsóknin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0B72-BC98-5F40-BFD5-9BE259178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S" dirty="0"/>
              <a:t>Inclusion</a:t>
            </a:r>
          </a:p>
          <a:p>
            <a:pPr lvl="1"/>
            <a:r>
              <a:rPr lang="en-IS" dirty="0"/>
              <a:t>Utanspítala (Melborne, Ástralía)</a:t>
            </a:r>
          </a:p>
          <a:p>
            <a:pPr lvl="1"/>
            <a:r>
              <a:rPr lang="en-IS" dirty="0"/>
              <a:t>VF við komu sjúkrabíls</a:t>
            </a:r>
          </a:p>
          <a:p>
            <a:pPr lvl="1"/>
            <a:r>
              <a:rPr lang="en-IS" dirty="0"/>
              <a:t>18 ára og eldri kk, 50 ára og eldri kvk</a:t>
            </a:r>
          </a:p>
          <a:p>
            <a:r>
              <a:rPr lang="en-IS" dirty="0"/>
              <a:t>Exclusion</a:t>
            </a:r>
          </a:p>
          <a:p>
            <a:pPr lvl="1"/>
            <a:r>
              <a:rPr lang="en-IS" dirty="0"/>
              <a:t>Cardiogen shock (SBP undir 90 með adrenalíni)</a:t>
            </a:r>
          </a:p>
          <a:p>
            <a:pPr lvl="1"/>
            <a:r>
              <a:rPr lang="en-IS" dirty="0"/>
              <a:t>Meðvitundarskerðing talin vegna annars en hjartastopps</a:t>
            </a:r>
          </a:p>
          <a:p>
            <a:r>
              <a:rPr lang="en-IS" dirty="0"/>
              <a:t>Útkoma</a:t>
            </a:r>
          </a:p>
          <a:p>
            <a:pPr lvl="1"/>
            <a:r>
              <a:rPr lang="en-IS" dirty="0"/>
              <a:t>Góð neurologísk útkoma (útskrift heim eða endurhæfing)</a:t>
            </a:r>
          </a:p>
          <a:p>
            <a:pPr lvl="1"/>
            <a:r>
              <a:rPr lang="en-IS" dirty="0"/>
              <a:t>Slæm neuroloígsk útkoma (lést á sjúkrahúsi eða útskrift á hjúkrunarheimili)</a:t>
            </a:r>
          </a:p>
          <a:p>
            <a:endParaRPr lang="en-IS" dirty="0"/>
          </a:p>
          <a:p>
            <a:endParaRPr lang="en-IS" dirty="0"/>
          </a:p>
          <a:p>
            <a:pPr marL="457200" lvl="1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62493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D484-EE5D-AC44-BCB8-6B5DB453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Fyrsta rannsóknin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3FD0-3E92-4240-B17E-5446D6ABA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Inngrip</a:t>
            </a:r>
          </a:p>
          <a:p>
            <a:pPr lvl="1"/>
            <a:r>
              <a:rPr lang="en-IS" dirty="0"/>
              <a:t>Ytri kælimeðferð niður í 33 gráður vs 37 gráðu target (með passífri hitun ef þurfti)</a:t>
            </a:r>
          </a:p>
          <a:p>
            <a:pPr lvl="1"/>
            <a:r>
              <a:rPr lang="en-IS" dirty="0"/>
              <a:t>Kælt í 12 tíma, passíf hitun uppað 18 tímum svo aktíf hitun uppí 24 tíma</a:t>
            </a:r>
          </a:p>
          <a:p>
            <a:pPr lvl="1"/>
            <a:r>
              <a:rPr lang="en-IS" dirty="0"/>
              <a:t>Sæfing með midazolam, vöðvaslökun PN hjá báðum</a:t>
            </a:r>
          </a:p>
          <a:p>
            <a:pPr lvl="1"/>
            <a:r>
              <a:rPr lang="en-IS" dirty="0"/>
              <a:t>Lidocaine-dreypi hjá öllum</a:t>
            </a:r>
          </a:p>
          <a:p>
            <a:pPr lvl="1"/>
            <a:r>
              <a:rPr lang="en-IS" dirty="0"/>
              <a:t>Oftast lögð niður meðferð ef meðvitundarlausir eftir 72 tíma</a:t>
            </a:r>
          </a:p>
        </p:txBody>
      </p:sp>
    </p:spTree>
    <p:extLst>
      <p:ext uri="{BB962C8B-B14F-4D97-AF65-F5344CB8AC3E}">
        <p14:creationId xmlns:p14="http://schemas.microsoft.com/office/powerpoint/2010/main" val="236181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E98F-3945-4E48-9636-C3CDEB3E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Fyrsta rannsóknin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C0E69-D2D1-C44F-B601-0970B100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22" y="301044"/>
            <a:ext cx="5403378" cy="62559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F10600-F7A2-5D44-879F-4774A0B2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6916" cy="4351338"/>
          </a:xfrm>
        </p:spPr>
        <p:txBody>
          <a:bodyPr/>
          <a:lstStyle/>
          <a:p>
            <a:r>
              <a:rPr lang="en-IS" dirty="0"/>
              <a:t>84 sjúklingar á 33 mánuðum</a:t>
            </a:r>
          </a:p>
        </p:txBody>
      </p:sp>
    </p:spTree>
    <p:extLst>
      <p:ext uri="{BB962C8B-B14F-4D97-AF65-F5344CB8AC3E}">
        <p14:creationId xmlns:p14="http://schemas.microsoft.com/office/powerpoint/2010/main" val="353367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D88D-8CD8-EA4B-B839-EFC9B44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Fyrsta rannsóknin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BF90-A44A-5B44-9614-3E62A69C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08510" cy="4351338"/>
          </a:xfrm>
        </p:spPr>
        <p:txBody>
          <a:bodyPr>
            <a:normAutofit/>
          </a:bodyPr>
          <a:lstStyle/>
          <a:p>
            <a:r>
              <a:rPr lang="en-IS" dirty="0"/>
              <a:t>Útkoma</a:t>
            </a:r>
          </a:p>
          <a:p>
            <a:pPr lvl="1"/>
            <a:r>
              <a:rPr lang="en-IS" dirty="0"/>
              <a:t>33 gráður 21/43 (49%) með góða neurologíska útkomu</a:t>
            </a:r>
          </a:p>
          <a:p>
            <a:pPr lvl="1"/>
            <a:r>
              <a:rPr lang="en-IS" dirty="0"/>
              <a:t>37 gráður 9/34 (26%) með góða neurologíska útkomu</a:t>
            </a:r>
          </a:p>
          <a:p>
            <a:r>
              <a:rPr lang="en-IS" dirty="0"/>
              <a:t>Langflestir létust eftir að meðferð var lögð niður (2-30 dagur)</a:t>
            </a:r>
          </a:p>
          <a:p>
            <a:r>
              <a:rPr lang="en-IS" dirty="0"/>
              <a:t>Ályktun: Kælimeðferð er góð</a:t>
            </a:r>
          </a:p>
        </p:txBody>
      </p:sp>
      <p:pic>
        <p:nvPicPr>
          <p:cNvPr id="5122" name="Picture 2" descr="Cheerful Frozen Man in Winter, Stock Footage Video (100% Royalty-free)  1022271796 | Shutterstock">
            <a:extLst>
              <a:ext uri="{FF2B5EF4-FFF2-40B4-BE49-F238E27FC236}">
                <a16:creationId xmlns:a16="http://schemas.microsoft.com/office/drawing/2014/main" id="{13000A30-AC8C-914E-B16C-D7FC8A692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16028"/>
          <a:stretch/>
        </p:blipFill>
        <p:spPr bwMode="auto">
          <a:xfrm>
            <a:off x="6810233" y="1431877"/>
            <a:ext cx="4735773" cy="367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7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73FC-F591-E74C-8C1D-1E5E92D2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Í sama hefti af NEJM!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F18F7B-0B24-9447-962E-E60F72244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0E483-28E0-BF47-A4E8-BE058923D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10515599" cy="48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8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11303</TotalTime>
  <Words>2086</Words>
  <Application>Microsoft Macintosh PowerPoint</Application>
  <PresentationFormat>Widescreen</PresentationFormat>
  <Paragraphs>313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Kælimeðferð eftir hjartastopp</vt:lpstr>
      <vt:lpstr>Tilfelli</vt:lpstr>
      <vt:lpstr>Yfirferð yfir fjórar rannsóknir</vt:lpstr>
      <vt:lpstr>Fyrsta rannsóknin</vt:lpstr>
      <vt:lpstr>Fyrsta rannsóknin</vt:lpstr>
      <vt:lpstr>Fyrsta rannsóknin</vt:lpstr>
      <vt:lpstr>Fyrsta rannsóknin</vt:lpstr>
      <vt:lpstr>Fyrsta rannsóknin</vt:lpstr>
      <vt:lpstr>Í sama hefti af NEJM!</vt:lpstr>
      <vt:lpstr>Rannsókn 2</vt:lpstr>
      <vt:lpstr>Rannsókn 2</vt:lpstr>
      <vt:lpstr>Rannsókn 2</vt:lpstr>
      <vt:lpstr>Rannsókn 2</vt:lpstr>
      <vt:lpstr>Rannsókn 2</vt:lpstr>
      <vt:lpstr>2002 – núna:  Hættu að væla - komdu að kæla</vt:lpstr>
      <vt:lpstr>TTM trial – NEJM 2015</vt:lpstr>
      <vt:lpstr>Rannsókn 3</vt:lpstr>
      <vt:lpstr>Rannsókn 3</vt:lpstr>
      <vt:lpstr>Rannsókn 3</vt:lpstr>
      <vt:lpstr>Rannsókn 3</vt:lpstr>
      <vt:lpstr>Rannsókn 3</vt:lpstr>
      <vt:lpstr>TTM2 – NEJM 2021</vt:lpstr>
      <vt:lpstr>Rannsókn 4</vt:lpstr>
      <vt:lpstr>Rannsókn 4</vt:lpstr>
      <vt:lpstr>Rannsókn 4</vt:lpstr>
      <vt:lpstr>Rannsókn 4</vt:lpstr>
      <vt:lpstr>Rannsókn 4</vt:lpstr>
      <vt:lpstr>Rannsókn 4</vt:lpstr>
      <vt:lpstr>TTM2 - umræður</vt:lpstr>
      <vt:lpstr>Afhverju er þetta alltaf að breytast!</vt:lpstr>
      <vt:lpstr>Afhverju er þetta alltaf að breytast!</vt:lpstr>
      <vt:lpstr>Önnur dæmi um breytingar</vt:lpstr>
      <vt:lpstr>Hvað eigum við að gera?</vt:lpstr>
      <vt:lpstr>Tilfelli</vt:lpstr>
      <vt:lpstr>Umræður!</vt:lpstr>
      <vt:lpstr>Hvað finnst mér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Kælimeðferð eftir hjartastopp</dc:title>
  <dc:creator>Martin Ingi Sigurðsson - HI</dc:creator>
  <cp:lastModifiedBy>Martin Ingi Sigurðsson - HI</cp:lastModifiedBy>
  <cp:revision>8</cp:revision>
  <dcterms:created xsi:type="dcterms:W3CDTF">2021-08-31T10:31:42Z</dcterms:created>
  <dcterms:modified xsi:type="dcterms:W3CDTF">2021-09-13T22:20:34Z</dcterms:modified>
</cp:coreProperties>
</file>